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16" r:id="rId7"/>
    <p:sldId id="317" r:id="rId8"/>
    <p:sldId id="292" r:id="rId9"/>
    <p:sldId id="274" r:id="rId10"/>
    <p:sldId id="275" r:id="rId11"/>
    <p:sldId id="305" r:id="rId12"/>
    <p:sldId id="310" r:id="rId13"/>
    <p:sldId id="301" r:id="rId14"/>
    <p:sldId id="311" r:id="rId15"/>
    <p:sldId id="270" r:id="rId16"/>
    <p:sldId id="271" r:id="rId17"/>
    <p:sldId id="272" r:id="rId1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Lesson 13</a:t>
            </a:r>
            <a:endParaRPr lang="zh-CN"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460375"/>
          </a:xfrm>
          <a:prstGeom prst="rect">
            <a:avLst/>
          </a:prstGeom>
          <a:noFill/>
        </p:spPr>
        <p:txBody>
          <a:bodyPr wrap="square" rtlCol="0">
            <a:spAutoFit/>
          </a:bodyPr>
          <a:p>
            <a:pPr algn="ctr"/>
            <a:r>
              <a:rPr lang="en-US" altLang="zh-CN" sz="24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micro:bit</a:t>
            </a:r>
            <a:r>
              <a:rPr lang="zh-CN" altLang="en-US" sz="24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 </a:t>
            </a:r>
            <a:r>
              <a:rPr lang="en-US" altLang="zh-CN" sz="24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basic lesson 13</a:t>
            </a:r>
            <a:r>
              <a:rPr lang="en-US" altLang="zh-CN" sz="24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rPr>
              <a:t>“Temperature controlled fan”</a:t>
            </a:r>
            <a:endParaRPr lang="en-US" altLang="zh-CN" sz="24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524500" y="2427605"/>
            <a:ext cx="4519295" cy="645160"/>
          </a:xfrm>
          <a:prstGeom prst="rect">
            <a:avLst/>
          </a:prstGeom>
          <a:noFill/>
        </p:spPr>
        <p:txBody>
          <a:bodyPr wrap="square" rtlCol="0">
            <a:spAutoFit/>
          </a:bodyPr>
          <a:p>
            <a:pPr algn="l"/>
            <a:r>
              <a:rPr lang="en-US" altLang="zh-CN" dirty="0">
                <a:solidFill>
                  <a:schemeClr val="accent5">
                    <a:lumMod val="75000"/>
                  </a:schemeClr>
                </a:solidFill>
              </a:rPr>
              <a:t>        </a:t>
            </a:r>
            <a:r>
              <a:rPr lang="zh-CN" dirty="0">
                <a:solidFill>
                  <a:schemeClr val="accent5">
                    <a:lumMod val="75000"/>
                  </a:schemeClr>
                </a:solidFill>
              </a:rPr>
              <a:t>Measure the current chip temperature, so it will be higher than room temperature</a:t>
            </a:r>
            <a:r>
              <a:rPr lang="en-US" altLang="zh-CN" dirty="0">
                <a:solidFill>
                  <a:schemeClr val="accent5">
                    <a:lumMod val="75000"/>
                  </a:schemeClr>
                </a:solidFill>
              </a:rPr>
              <a:t>.</a:t>
            </a:r>
            <a:endParaRPr lang="en-US" altLang="zh-CN" dirty="0">
              <a:solidFill>
                <a:schemeClr val="accent5">
                  <a:lumMod val="75000"/>
                </a:schemeClr>
              </a:solidFill>
            </a:endParaRPr>
          </a:p>
        </p:txBody>
      </p:sp>
      <p:pic>
        <p:nvPicPr>
          <p:cNvPr id="10" name="图片 9"/>
          <p:cNvPicPr>
            <a:picLocks noChangeAspect="1"/>
          </p:cNvPicPr>
          <p:nvPr/>
        </p:nvPicPr>
        <p:blipFill>
          <a:blip r:embed="rId3"/>
          <a:stretch>
            <a:fillRect/>
          </a:stretch>
        </p:blipFill>
        <p:spPr>
          <a:xfrm>
            <a:off x="1794510" y="1590040"/>
            <a:ext cx="3308350" cy="367030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97610" y="183642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215255" y="2670810"/>
            <a:ext cx="5267325" cy="645160"/>
          </a:xfrm>
          <a:prstGeom prst="rect">
            <a:avLst/>
          </a:prstGeom>
          <a:noFill/>
        </p:spPr>
        <p:txBody>
          <a:bodyPr wrap="square" rtlCol="0">
            <a:spAutoFit/>
          </a:bodyPr>
          <a:p>
            <a:pPr algn="l"/>
            <a:r>
              <a:rPr lang="en-US" altLang="zh-CN" dirty="0">
                <a:solidFill>
                  <a:schemeClr val="accent5">
                    <a:lumMod val="75000"/>
                  </a:schemeClr>
                </a:solidFill>
              </a:rPr>
              <a:t>           Scroll a number on the screen.If the number fits on the screen(i.e.is a single digit),do not scroll.</a:t>
            </a:r>
            <a:endParaRPr lang="zh-CN" altLang="en-US" dirty="0">
              <a:solidFill>
                <a:schemeClr val="accent5">
                  <a:lumMod val="75000"/>
                </a:schemeClr>
              </a:solidFill>
            </a:endParaRPr>
          </a:p>
        </p:txBody>
      </p:sp>
      <p:pic>
        <p:nvPicPr>
          <p:cNvPr id="19" name="图片 18"/>
          <p:cNvPicPr>
            <a:picLocks noChangeAspect="1"/>
          </p:cNvPicPr>
          <p:nvPr/>
        </p:nvPicPr>
        <p:blipFill>
          <a:blip r:embed="rId3"/>
          <a:stretch>
            <a:fillRect/>
          </a:stretch>
        </p:blipFill>
        <p:spPr>
          <a:xfrm>
            <a:off x="1503045" y="1837055"/>
            <a:ext cx="3780155" cy="362013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646420" y="2794635"/>
            <a:ext cx="4700905" cy="645160"/>
          </a:xfrm>
          <a:prstGeom prst="rect">
            <a:avLst/>
          </a:prstGeom>
          <a:noFill/>
        </p:spPr>
        <p:txBody>
          <a:bodyPr wrap="square" rtlCol="0">
            <a:spAutoFit/>
          </a:bodyPr>
          <a:p>
            <a:pPr algn="l"/>
            <a:r>
              <a:rPr lang="en-US" altLang="zh-CN" dirty="0">
                <a:solidFill>
                  <a:schemeClr val="accent5">
                    <a:lumMod val="75000"/>
                  </a:schemeClr>
                </a:solidFill>
              </a:rPr>
              <a:t>           </a:t>
            </a:r>
            <a:r>
              <a:rPr lang="zh-CN" dirty="0">
                <a:solidFill>
                  <a:schemeClr val="accent5">
                    <a:lumMod val="75000"/>
                  </a:schemeClr>
                </a:solidFill>
              </a:rPr>
              <a:t>This is a fan speed control block that can change gears to adjust the wind speed.</a:t>
            </a:r>
            <a:endParaRPr lang="zh-CN" dirty="0">
              <a:solidFill>
                <a:schemeClr val="accent5">
                  <a:lumMod val="75000"/>
                </a:schemeClr>
              </a:solidFill>
            </a:endParaRPr>
          </a:p>
        </p:txBody>
      </p:sp>
      <p:pic>
        <p:nvPicPr>
          <p:cNvPr id="19" name="图片 18"/>
          <p:cNvPicPr>
            <a:picLocks noChangeAspect="1"/>
          </p:cNvPicPr>
          <p:nvPr/>
        </p:nvPicPr>
        <p:blipFill>
          <a:blip r:embed="rId3"/>
          <a:stretch>
            <a:fillRect/>
          </a:stretch>
        </p:blipFill>
        <p:spPr>
          <a:xfrm>
            <a:off x="1609090" y="1614170"/>
            <a:ext cx="3802380" cy="362902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3124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227320" y="3482340"/>
            <a:ext cx="4229735" cy="922020"/>
          </a:xfrm>
          <a:prstGeom prst="rect">
            <a:avLst/>
          </a:prstGeom>
          <a:noFill/>
        </p:spPr>
        <p:txBody>
          <a:bodyPr wrap="square" rtlCol="0">
            <a:spAutoFit/>
          </a:bodyPr>
          <a:p>
            <a:pPr algn="l"/>
            <a:r>
              <a:rPr lang="en-US" dirty="0">
                <a:solidFill>
                  <a:schemeClr val="accent5">
                    <a:lumMod val="75000"/>
                  </a:schemeClr>
                </a:solidFill>
              </a:rPr>
              <a:t>          </a:t>
            </a:r>
            <a:r>
              <a:rPr dirty="0">
                <a:solidFill>
                  <a:schemeClr val="accent5">
                    <a:lumMod val="75000"/>
                  </a:schemeClr>
                </a:solidFill>
              </a:rPr>
              <a:t>This is a logical block, meaning that if the temperature is greater than 33 degrees, the fan will open to the second gear.</a:t>
            </a:r>
            <a:endParaRPr lang="zh-CN" altLang="en-US" dirty="0">
              <a:solidFill>
                <a:schemeClr val="accent5">
                  <a:lumMod val="75000"/>
                </a:schemeClr>
              </a:solidFill>
            </a:endParaRPr>
          </a:p>
        </p:txBody>
      </p:sp>
      <p:sp>
        <p:nvSpPr>
          <p:cNvPr id="12" name="文本框 11"/>
          <p:cNvSpPr txBox="1"/>
          <p:nvPr/>
        </p:nvSpPr>
        <p:spPr>
          <a:xfrm>
            <a:off x="5125720" y="1911350"/>
            <a:ext cx="4229735" cy="368300"/>
          </a:xfrm>
          <a:prstGeom prst="rect">
            <a:avLst/>
          </a:prstGeom>
          <a:noFill/>
        </p:spPr>
        <p:txBody>
          <a:bodyPr wrap="square" rtlCol="0">
            <a:spAutoFit/>
          </a:bodyPr>
          <a:p>
            <a:pPr algn="l"/>
            <a:r>
              <a:rPr lang="en-US" altLang="zh-CN" dirty="0">
                <a:solidFill>
                  <a:schemeClr val="accent5">
                    <a:lumMod val="75000"/>
                  </a:schemeClr>
                </a:solidFill>
              </a:rPr>
              <a:t>e.g:</a:t>
            </a:r>
            <a:endParaRPr lang="en-US" altLang="zh-CN" dirty="0">
              <a:solidFill>
                <a:schemeClr val="accent5">
                  <a:lumMod val="75000"/>
                </a:schemeClr>
              </a:solidFill>
            </a:endParaRPr>
          </a:p>
        </p:txBody>
      </p:sp>
      <p:pic>
        <p:nvPicPr>
          <p:cNvPr id="8" name="图片 7"/>
          <p:cNvPicPr>
            <a:picLocks noChangeAspect="1"/>
          </p:cNvPicPr>
          <p:nvPr/>
        </p:nvPicPr>
        <p:blipFill>
          <a:blip r:embed="rId3"/>
          <a:stretch>
            <a:fillRect/>
          </a:stretch>
        </p:blipFill>
        <p:spPr>
          <a:xfrm>
            <a:off x="1725930" y="1614170"/>
            <a:ext cx="3113405" cy="3629660"/>
          </a:xfrm>
          <a:prstGeom prst="rect">
            <a:avLst/>
          </a:prstGeom>
        </p:spPr>
      </p:pic>
      <p:pic>
        <p:nvPicPr>
          <p:cNvPr id="6" name="图片 5"/>
          <p:cNvPicPr>
            <a:picLocks noChangeAspect="1"/>
          </p:cNvPicPr>
          <p:nvPr/>
        </p:nvPicPr>
        <p:blipFill>
          <a:blip r:embed="rId4"/>
          <a:stretch>
            <a:fillRect/>
          </a:stretch>
        </p:blipFill>
        <p:spPr>
          <a:xfrm>
            <a:off x="5384800" y="2505710"/>
            <a:ext cx="3914140" cy="64770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801485" y="2830195"/>
            <a:ext cx="3860800" cy="1568450"/>
          </a:xfrm>
          <a:prstGeom prst="rect">
            <a:avLst/>
          </a:prstGeom>
          <a:noFill/>
        </p:spPr>
        <p:txBody>
          <a:bodyPr wrap="square" rtlCol="0">
            <a:spAutoFit/>
          </a:bodyPr>
          <a:p>
            <a:pPr algn="l"/>
            <a:r>
              <a:rPr lang="en-US" sz="2400" dirty="0">
                <a:solidFill>
                  <a:schemeClr val="accent5">
                    <a:lumMod val="75000"/>
                  </a:schemeClr>
                </a:solidFill>
                <a:ea typeface="宋体" pitchFamily="2" charset="-122"/>
                <a:cs typeface="+mn-lt"/>
                <a:sym typeface="+mn-ea"/>
              </a:rPr>
              <a:t>           </a:t>
            </a:r>
            <a:r>
              <a:rPr sz="2400" dirty="0">
                <a:solidFill>
                  <a:schemeClr val="accent5">
                    <a:lumMod val="75000"/>
                  </a:schemeClr>
                </a:solidFill>
                <a:ea typeface="宋体"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itchFamily="2" charset="-122"/>
              <a:ea typeface="宋体" pitchFamily="2" charset="-122"/>
              <a:cs typeface="宋体"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17" name="图片 16"/>
          <p:cNvPicPr>
            <a:picLocks noChangeAspect="1"/>
          </p:cNvPicPr>
          <p:nvPr/>
        </p:nvPicPr>
        <p:blipFill>
          <a:blip r:embed="rId3"/>
          <a:stretch>
            <a:fillRect/>
          </a:stretch>
        </p:blipFill>
        <p:spPr>
          <a:xfrm>
            <a:off x="1609090" y="2162175"/>
            <a:ext cx="4552315" cy="2904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8" name="标题 7"/>
          <p:cNvSpPr/>
          <p:nvPr>
            <p:ph type="ctrTitle"/>
          </p:nvPr>
        </p:nvSpPr>
        <p:spPr/>
        <p:txBody>
          <a:bodyPr/>
          <a:p>
            <a:endParaRPr lang="zh-CN" altLang="en-US"/>
          </a:p>
        </p:txBody>
      </p:sp>
      <p:pic>
        <p:nvPicPr>
          <p:cNvPr id="18" name="图片 17"/>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19" name="任意多边形 1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组合 19"/>
          <p:cNvGrpSpPr/>
          <p:nvPr/>
        </p:nvGrpSpPr>
        <p:grpSpPr>
          <a:xfrm>
            <a:off x="317514" y="5177568"/>
            <a:ext cx="724486" cy="458769"/>
            <a:chOff x="560275" y="3433438"/>
            <a:chExt cx="1198188" cy="758734"/>
          </a:xfrm>
        </p:grpSpPr>
        <p:sp>
          <p:nvSpPr>
            <p:cNvPr id="2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4" name="文本框 23"/>
          <p:cNvSpPr txBox="1"/>
          <p:nvPr/>
        </p:nvSpPr>
        <p:spPr>
          <a:xfrm>
            <a:off x="2286635" y="1911350"/>
            <a:ext cx="7618095" cy="4338320"/>
          </a:xfrm>
          <a:prstGeom prst="rect">
            <a:avLst/>
          </a:prstGeom>
          <a:noFill/>
        </p:spPr>
        <p:txBody>
          <a:bodyPr wrap="square" rtlCol="0" anchor="t">
            <a:spAutoFit/>
          </a:bodyPr>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en-US" altLang="zh-CN"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400" dirty="0">
              <a:solidFill>
                <a:srgbClr val="FF0000"/>
              </a:solidFill>
              <a:latin typeface="方正少儿_GBK" panose="02000000000000000000" charset="-122"/>
              <a:ea typeface="方正少儿_GBK" panose="02000000000000000000" charset="-122"/>
              <a:sym typeface="+mn-ea"/>
            </a:endParaRPr>
          </a:p>
          <a:p>
            <a:pPr algn="l"/>
            <a:r>
              <a:rPr sz="2400" dirty="0">
                <a:solidFill>
                  <a:srgbClr val="FF0000"/>
                </a:solidFill>
                <a:ea typeface="宋体" pitchFamily="2" charset="-122"/>
                <a:cs typeface="+mn-lt"/>
                <a:sym typeface="+mn-ea"/>
              </a:rPr>
              <a:t>Make changes in the procedures of this section, add some colorful lights to make the fan not only smart but also beautiful.</a:t>
            </a:r>
            <a:endParaRPr sz="2400" dirty="0">
              <a:solidFill>
                <a:srgbClr val="FF0000"/>
              </a:solidFill>
              <a:ea typeface="宋体" pitchFamily="2" charset="-122"/>
              <a:cs typeface="+mn-lt"/>
              <a:sym typeface="+mn-ea"/>
            </a:endParaRPr>
          </a:p>
          <a:p>
            <a:pPr algn="l"/>
            <a:endParaRPr lang="en-US" altLang="zh-CN" sz="2800"/>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a:p>
        </p:txBody>
      </p:sp>
      <p:sp>
        <p:nvSpPr>
          <p:cNvPr id="26" name="标题 15"/>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itchFamily="34" charset="0"/>
                <a:ea typeface="Arial" pitchFamily="34" charset="0"/>
              </a:rPr>
              <a:t>Part 5</a:t>
            </a:r>
            <a:endParaRPr lang="en-US" altLang="zh-CN" dirty="0" smtClean="0">
              <a:latin typeface="Arial" pitchFamily="34" charset="0"/>
              <a:ea typeface="Arial"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itchFamily="34" charset="0"/>
                <a:ea typeface="Arial" pitchFamily="34" charset="0"/>
                <a:sym typeface="+mn-ea"/>
                <a:hlinkClick r:id="rId3" action="ppaction://hlinksldjump"/>
              </a:rPr>
              <a:t>Have a try </a:t>
            </a:r>
            <a:endParaRPr lang="zh-CN" altLang="en-US" dirty="0">
              <a:solidFill>
                <a:schemeClr val="accent5">
                  <a:lumMod val="75000"/>
                </a:schemeClr>
              </a:solidFill>
              <a:latin typeface="黑体" charset="-122"/>
              <a:ea typeface="黑体"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itchFamily="34" charset="0"/>
                <a:ea typeface="Arial" pitchFamily="34" charset="0"/>
                <a:hlinkClick r:id="rId4" action="ppaction://hlinksldjump"/>
              </a:rPr>
              <a:t>Learning goals</a:t>
            </a:r>
            <a:endParaRPr lang="zh-CN" altLang="en-US" dirty="0">
              <a:solidFill>
                <a:srgbClr val="0070C0"/>
              </a:solidFill>
              <a:latin typeface="Arial" pitchFamily="34" charset="0"/>
              <a:ea typeface="Arial"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sym typeface="+mn-ea"/>
                <a:hlinkClick r:id="rId5" action="ppaction://hlinksldjump"/>
              </a:rPr>
              <a:t>Preparation</a:t>
            </a:r>
            <a:endParaRPr lang="zh-CN" altLang="en-US" dirty="0">
              <a:solidFill>
                <a:schemeClr val="accent5">
                  <a:lumMod val="75000"/>
                </a:schemeClr>
              </a:solidFill>
              <a:latin typeface="Arial" pitchFamily="34" charset="0"/>
              <a:ea typeface="Arial"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6" action="ppaction://hlinksldjump"/>
              </a:rPr>
              <a:t>Search for blocks</a:t>
            </a:r>
            <a:endParaRPr lang="zh-CN" altLang="en-US" dirty="0">
              <a:solidFill>
                <a:schemeClr val="accent5">
                  <a:lumMod val="75000"/>
                </a:schemeClr>
              </a:solidFill>
              <a:latin typeface="Arial" pitchFamily="34" charset="0"/>
              <a:ea typeface="Arial"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7" action="ppaction://hlinksldjump"/>
              </a:rPr>
              <a:t>Combin</a:t>
            </a:r>
            <a:r>
              <a:rPr lang="en-US" altLang="zh-CN" dirty="0">
                <a:solidFill>
                  <a:schemeClr val="accent5">
                    <a:lumMod val="75000"/>
                  </a:schemeClr>
                </a:solidFill>
                <a:latin typeface="Arial" pitchFamily="34" charset="0"/>
                <a:ea typeface="Arial" pitchFamily="34" charset="0"/>
                <a:hlinkClick r:id="rId7" action="ppaction://hlinksldjump"/>
              </a:rPr>
              <a:t>e</a:t>
            </a:r>
            <a:r>
              <a:rPr lang="zh-CN" altLang="en-US" dirty="0">
                <a:solidFill>
                  <a:schemeClr val="accent5">
                    <a:lumMod val="75000"/>
                  </a:schemeClr>
                </a:solidFill>
                <a:latin typeface="Arial" pitchFamily="34" charset="0"/>
                <a:ea typeface="Arial" pitchFamily="34" charset="0"/>
                <a:hlinkClick r:id="rId7" action="ppaction://hlinksldjump"/>
              </a:rPr>
              <a:t> blocks</a:t>
            </a:r>
            <a:endParaRPr lang="zh-CN" altLang="en-US" dirty="0">
              <a:solidFill>
                <a:schemeClr val="accent5">
                  <a:lumMod val="75000"/>
                </a:schemeClr>
              </a:solidFill>
              <a:latin typeface="Arial" pitchFamily="34" charset="0"/>
              <a:ea typeface="Arial"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4</a:t>
            </a:r>
            <a:endParaRPr lang="zh-CN" altLang="en-US" dirty="0">
              <a:latin typeface="Arial" pitchFamily="34" charset="0"/>
              <a:ea typeface="Arial"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Part1</a:t>
            </a:r>
            <a:endParaRPr lang="en-US" altLang="zh-CN" dirty="0" smtClean="0">
              <a:latin typeface="Arial" pitchFamily="34" charset="0"/>
              <a:ea typeface="Arial"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2</a:t>
            </a:r>
            <a:endParaRPr lang="zh-CN" altLang="en-US" dirty="0">
              <a:latin typeface="Arial" pitchFamily="34" charset="0"/>
              <a:ea typeface="Arial"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Part3</a:t>
            </a:r>
            <a:endParaRPr lang="zh-CN" altLang="en-US" dirty="0">
              <a:latin typeface="Arial" pitchFamily="34" charset="0"/>
              <a:ea typeface="Arial"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837055" y="3502025"/>
            <a:ext cx="8482965" cy="1938020"/>
          </a:xfrm>
          <a:prstGeom prst="rect">
            <a:avLst/>
          </a:prstGeom>
          <a:noFill/>
        </p:spPr>
        <p:txBody>
          <a:bodyPr wrap="square" rtlCol="0" anchor="t">
            <a:spAutoFit/>
          </a:bodyPr>
          <a:p>
            <a:r>
              <a:rPr lang="en-US" altLang="zh-CN" sz="2000">
                <a:solidFill>
                  <a:schemeClr val="accent1"/>
                </a:solidFill>
                <a:effectLst>
                  <a:outerShdw blurRad="38100" dist="25400" dir="5400000" algn="ctr" rotWithShape="0">
                    <a:srgbClr val="6E747A">
                      <a:alpha val="43000"/>
                    </a:srgbClr>
                  </a:outerShdw>
                </a:effectLst>
              </a:rPr>
              <a:t>           </a:t>
            </a:r>
            <a:r>
              <a:rPr lang="zh-CN" sz="2000">
                <a:solidFill>
                  <a:schemeClr val="accent1"/>
                </a:solidFill>
                <a:effectLst>
                  <a:outerShdw blurRad="38100" dist="25400" dir="5400000" algn="ctr" rotWithShape="0">
                    <a:srgbClr val="6E747A">
                      <a:alpha val="43000"/>
                    </a:srgbClr>
                  </a:outerShdw>
                </a:effectLst>
              </a:rPr>
              <a:t>The threshold is set in the program. When the temperature is greater than this value, the fan automatically turns on, and when the temperature is lower than this value, it automatically turns off. The current temperature is scrolled on the LED screen. Note that since the thermometer is integrated inside the chip, the measured temperature is the chip temperature, which is higher than the actual temperature.</a:t>
            </a:r>
            <a:endParaRPr lang="zh-CN" sz="200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3"/>
          <a:stretch>
            <a:fillRect/>
          </a:stretch>
        </p:blipFill>
        <p:spPr>
          <a:xfrm rot="16200000">
            <a:off x="3305175" y="1365885"/>
            <a:ext cx="1692275" cy="2580005"/>
          </a:xfrm>
          <a:prstGeom prst="rect">
            <a:avLst/>
          </a:prstGeom>
        </p:spPr>
      </p:pic>
      <p:pic>
        <p:nvPicPr>
          <p:cNvPr id="8" name="图片 7"/>
          <p:cNvPicPr>
            <a:picLocks noChangeAspect="1"/>
          </p:cNvPicPr>
          <p:nvPr/>
        </p:nvPicPr>
        <p:blipFill>
          <a:blip r:embed="rId4"/>
          <a:stretch>
            <a:fillRect/>
          </a:stretch>
        </p:blipFill>
        <p:spPr>
          <a:xfrm>
            <a:off x="5902960" y="1809750"/>
            <a:ext cx="2002790" cy="169227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Micro USB Cable</a:t>
            </a:r>
            <a:endParaRPr lang="en-US" altLang="zh-CN" sz="3200" dirty="0">
              <a:solidFill>
                <a:schemeClr val="accent5">
                  <a:lumMod val="75000"/>
                </a:schemeClr>
              </a:solidFill>
              <a:latin typeface="宋体" pitchFamily="2" charset="-122"/>
              <a:ea typeface="宋体" pitchFamily="2" charset="-122"/>
              <a:cs typeface="宋体" pitchFamily="2" charset="-122"/>
            </a:endParaRPr>
          </a:p>
          <a:p>
            <a:endParaRPr lang="zh-CN" altLang="en-US" sz="3200" dirty="0">
              <a:solidFill>
                <a:schemeClr val="accent5">
                  <a:lumMod val="75000"/>
                </a:schemeClr>
              </a:solidFill>
              <a:latin typeface="宋体" pitchFamily="2" charset="-122"/>
              <a:ea typeface="宋体"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88415" y="1901190"/>
            <a:ext cx="9468485" cy="3262630"/>
          </a:xfrm>
          <a:prstGeom prst="rect">
            <a:avLst/>
          </a:prstGeom>
          <a:noFill/>
        </p:spPr>
        <p:txBody>
          <a:bodyPr wrap="square" rtlCol="0">
            <a:spAutoFit/>
          </a:bodyPr>
          <a:p>
            <a:pPr algn="l"/>
            <a:r>
              <a:rPr lang="en-US" altLang="zh-CN" sz="3200" baseline="-25000" dirty="0">
                <a:solidFill>
                  <a:srgbClr val="FF0000"/>
                </a:solidFill>
                <a:ea typeface="宋体" pitchFamily="2" charset="-122"/>
                <a:cs typeface="+mn-lt"/>
              </a:rPr>
              <a:t>1.Online:</a:t>
            </a:r>
            <a:r>
              <a:rPr lang="en-US" altLang="zh-CN" sz="3200" baseline="-25000" dirty="0">
                <a:solidFill>
                  <a:srgbClr val="FF0000"/>
                </a:solidFill>
                <a:ea typeface="宋体" pitchFamily="2" charset="-122"/>
                <a:cs typeface="+mn-lt"/>
                <a:sym typeface="+mn-ea"/>
              </a:rPr>
              <a:t> </a:t>
            </a:r>
            <a:r>
              <a:rPr sz="3200" baseline="-25000" dirty="0">
                <a:ea typeface="宋体" pitchFamily="2" charset="-122"/>
                <a:sym typeface="+mn-ea"/>
              </a:rPr>
              <a:t>Connect Micro:bit to the computer via USB cable</a:t>
            </a:r>
            <a:r>
              <a:rPr sz="3200" baseline="-25000" dirty="0">
                <a:ea typeface="宋体" pitchFamily="2" charset="-122"/>
              </a:rPr>
              <a:t>, and the computer will pop up a U disk and click the URL in the U disk to enter the programming interface.</a:t>
            </a:r>
            <a:r>
              <a:rPr sz="3200" baseline="-25000" dirty="0">
                <a:ea typeface="宋体" pitchFamily="2" charset="-122"/>
                <a:sym typeface="+mn-ea"/>
              </a:rPr>
              <a:t>Enter this URL </a:t>
            </a:r>
            <a:r>
              <a:rPr sz="3200" baseline="-25000" dirty="0">
                <a:solidFill>
                  <a:srgbClr val="FF0000"/>
                </a:solidFill>
                <a:ea typeface="宋体" pitchFamily="2" charset="-122"/>
                <a:sym typeface="+mn-ea"/>
              </a:rPr>
              <a:t>https://github.com/yahboomtechnology/ghbitlib</a:t>
            </a:r>
            <a:r>
              <a:rPr sz="3200" baseline="-25000" dirty="0">
                <a:ea typeface="宋体" pitchFamily="2" charset="-122"/>
                <a:sym typeface="+mn-ea"/>
              </a:rPr>
              <a:t> to get the package named GHBit</a:t>
            </a:r>
            <a:r>
              <a:rPr lang="en-US" sz="3200" baseline="-25000" dirty="0">
                <a:ea typeface="宋体" pitchFamily="2" charset="-122"/>
                <a:sym typeface="+mn-ea"/>
              </a:rPr>
              <a:t>.</a:t>
            </a:r>
            <a:endParaRPr lang="en-US" sz="3200" baseline="-25000" dirty="0">
              <a:ea typeface="宋体" pitchFamily="2" charset="-122"/>
            </a:endParaRPr>
          </a:p>
          <a:p>
            <a:pPr algn="l"/>
            <a:endParaRPr lang="zh-CN" altLang="en-US" sz="3200" baseline="-25000" dirty="0">
              <a:solidFill>
                <a:schemeClr val="tx1"/>
              </a:solidFill>
              <a:latin typeface="宋体" pitchFamily="2" charset="-122"/>
              <a:ea typeface="宋体" pitchFamily="2" charset="-122"/>
            </a:endParaRPr>
          </a:p>
          <a:p>
            <a:r>
              <a:rPr lang="en-US" altLang="zh-CN" sz="3200" baseline="-25000" dirty="0">
                <a:solidFill>
                  <a:srgbClr val="FF0000"/>
                </a:solidFill>
                <a:ea typeface="宋体" pitchFamily="2" charset="-122"/>
                <a:cs typeface="+mn-lt"/>
              </a:rPr>
              <a:t>2.offline：</a:t>
            </a:r>
            <a:r>
              <a:rPr lang="en-US" altLang="zh-CN" sz="3200" baseline="-25000" dirty="0">
                <a:solidFill>
                  <a:schemeClr val="tx1"/>
                </a:solidFill>
                <a:ea typeface="宋体" pitchFamily="2" charset="-122"/>
                <a:cs typeface="+mn-lt"/>
              </a:rPr>
              <a:t>Open micro:bit offline programming software and add GHBit package.Click on "Advanced" and select "Add Package".</a:t>
            </a:r>
            <a:r>
              <a:rPr sz="3200" baseline="-25000" dirty="0">
                <a:ea typeface="宋体" pitchFamily="2" charset="-122"/>
              </a:rPr>
              <a:t>Enter this URL </a:t>
            </a:r>
            <a:r>
              <a:rPr sz="3200" baseline="-25000" dirty="0">
                <a:solidFill>
                  <a:srgbClr val="FF0000"/>
                </a:solidFill>
                <a:ea typeface="宋体" pitchFamily="2" charset="-122"/>
              </a:rPr>
              <a:t>https://github.com/yahboomtechnology/ghbitlib</a:t>
            </a:r>
            <a:r>
              <a:rPr sz="3200" baseline="-25000" dirty="0">
                <a:ea typeface="宋体" pitchFamily="2" charset="-122"/>
              </a:rPr>
              <a:t> to get the package named GHBit</a:t>
            </a:r>
            <a:r>
              <a:rPr lang="en-US" sz="3200" baseline="-25000" dirty="0">
                <a:ea typeface="宋体" pitchFamily="2" charset="-122"/>
              </a:rPr>
              <a:t>.</a:t>
            </a:r>
            <a:endParaRPr lang="en-US" sz="3200" baseline="-25000" dirty="0">
              <a:ea typeface="宋体" pitchFamily="2" charset="-122"/>
            </a:endParaRPr>
          </a:p>
          <a:p>
            <a:endParaRPr lang="en-US" sz="3200" baseline="-25000" dirty="0">
              <a:ea typeface="宋体" pitchFamily="2" charset="-122"/>
            </a:endParaRPr>
          </a:p>
          <a:p>
            <a:r>
              <a:rPr lang="en-US" altLang="zh-CN" sz="3200" baseline="-25000" dirty="0">
                <a:ea typeface="宋体" pitchFamily="2" charset="-122"/>
                <a:cs typeface="+mn-lt"/>
                <a:sym typeface="+mn-ea"/>
              </a:rPr>
              <a:t>Note: If you already have a GHBit package, you don't need to add it repeatedly.</a:t>
            </a:r>
            <a:endParaRPr lang="en-US" altLang="zh-CN" sz="3200" baseline="-25000" dirty="0">
              <a:ea typeface="宋体" pitchFamily="2" charset="-122"/>
              <a:cs typeface="+mn-lt"/>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1" name="标题 10"/>
          <p:cNvSpPr/>
          <p:nvPr>
            <p:ph type="ctrTitle"/>
          </p:nvPr>
        </p:nvSpPr>
        <p:spPr/>
        <p:txBody>
          <a:bodyPr/>
          <a:p>
            <a:endParaRPr lang="zh-CN" altLang="en-US"/>
          </a:p>
        </p:txBody>
      </p:sp>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3" name="文本框 32"/>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34"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charset="-122"/>
                <a:ea typeface="微软雅黑 Light"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3" name="标题 12"/>
          <p:cNvSpPr/>
          <p:nvPr>
            <p:ph type="ctrTitle"/>
          </p:nvPr>
        </p:nvSpPr>
        <p:spPr/>
        <p:txBody>
          <a:bodyPr/>
          <a:p>
            <a:endParaRPr lang="zh-CN" altLang="en-US"/>
          </a:p>
        </p:txBody>
      </p:sp>
      <p:pic>
        <p:nvPicPr>
          <p:cNvPr id="15" name="图片 14"/>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6" name="任意多边形 1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317514" y="5177568"/>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2" name="文本框 2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3" name="图片 22"/>
          <p:cNvPicPr>
            <a:picLocks noChangeAspect="1"/>
          </p:cNvPicPr>
          <p:nvPr/>
        </p:nvPicPr>
        <p:blipFill>
          <a:blip r:embed="rId3"/>
          <a:stretch>
            <a:fillRect/>
          </a:stretch>
        </p:blipFill>
        <p:spPr>
          <a:xfrm>
            <a:off x="1414145" y="1875155"/>
            <a:ext cx="3660775" cy="3518535"/>
          </a:xfrm>
          <a:prstGeom prst="rect">
            <a:avLst/>
          </a:prstGeom>
        </p:spPr>
      </p:pic>
      <p:pic>
        <p:nvPicPr>
          <p:cNvPr id="24" name="图片 23"/>
          <p:cNvPicPr>
            <a:picLocks noChangeAspect="1"/>
          </p:cNvPicPr>
          <p:nvPr/>
        </p:nvPicPr>
        <p:blipFill>
          <a:blip r:embed="rId4"/>
          <a:stretch>
            <a:fillRect/>
          </a:stretch>
        </p:blipFill>
        <p:spPr>
          <a:xfrm>
            <a:off x="5680710" y="2550795"/>
            <a:ext cx="4135755" cy="890905"/>
          </a:xfrm>
          <a:prstGeom prst="rect">
            <a:avLst/>
          </a:prstGeom>
        </p:spPr>
      </p:pic>
      <p:sp>
        <p:nvSpPr>
          <p:cNvPr id="26"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altLang="zh-CN" sz="2400" dirty="0">
                <a:solidFill>
                  <a:schemeClr val="accent5">
                    <a:lumMod val="75000"/>
                  </a:schemeClr>
                </a:solidFill>
                <a:ea typeface="微软雅黑 Light"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3646</Words>
  <Application>WPS 演示</Application>
  <PresentationFormat>宽屏</PresentationFormat>
  <Paragraphs>172</Paragraphs>
  <Slides>16</Slides>
  <Notes>0</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PowerPoint 演示文稿</vt:lpstr>
      <vt:lpstr>PowerPoint 演示文稿</vt:lpstr>
      <vt:lpstr>micro:bit programming tutorial</vt:lpstr>
      <vt:lpstr>micro:bit programming tutorial</vt:lpstr>
      <vt:lpstr>micro:bit programming tutorial</vt:lpstr>
      <vt:lpstr>micro:bit programming tutorial</vt:lpstr>
      <vt:lpstr>micro:bit programming tutorial</vt:lpstr>
      <vt:lpstr>micro:bit programming tutorial</vt:lpstr>
      <vt:lpstr>PowerPoint 演示文稿</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71</cp:revision>
  <dcterms:created xsi:type="dcterms:W3CDTF">2018-09-06T08:46:00Z</dcterms:created>
  <dcterms:modified xsi:type="dcterms:W3CDTF">2021-12-27T06:59:34Z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